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80" r:id="rId2"/>
    <p:sldId id="270" r:id="rId3"/>
    <p:sldId id="269" r:id="rId4"/>
    <p:sldId id="268" r:id="rId5"/>
    <p:sldId id="258" r:id="rId6"/>
    <p:sldId id="260" r:id="rId7"/>
    <p:sldId id="281" r:id="rId8"/>
    <p:sldId id="273" r:id="rId9"/>
    <p:sldId id="256" r:id="rId10"/>
    <p:sldId id="274" r:id="rId11"/>
    <p:sldId id="275" r:id="rId12"/>
    <p:sldId id="259" r:id="rId13"/>
    <p:sldId id="276" r:id="rId14"/>
    <p:sldId id="278" r:id="rId15"/>
    <p:sldId id="265" r:id="rId16"/>
    <p:sldId id="263" r:id="rId17"/>
    <p:sldId id="261" r:id="rId18"/>
    <p:sldId id="262" r:id="rId19"/>
    <p:sldId id="277" r:id="rId20"/>
    <p:sldId id="271" r:id="rId21"/>
    <p:sldId id="272" r:id="rId22"/>
    <p:sldId id="264" r:id="rId23"/>
    <p:sldId id="267" r:id="rId24"/>
    <p:sldId id="266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65691A-BB30-428B-A14A-C6928C27688B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0FD026-7512-4CD3-9D9C-5C41C0180E7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9DBC-D6A4-4078-AC0C-A641FE5B4E70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EE812-2BAA-4836-921B-D8A93062B0FA}" type="slidenum">
              <a:rPr lang="he-IL"/>
              <a:pPr/>
              <a:t>12</a:t>
            </a:fld>
            <a:endParaRPr lang="es-ES_tradnl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9DBC-D6A4-4078-AC0C-A641FE5B4E70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9DBC-D6A4-4078-AC0C-A641FE5B4E70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B841-16C6-42D0-A496-ECDCAAE626CC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17982-FEB8-4EDF-86F1-E1E7CE641D70}" type="slidenum">
              <a:rPr lang="he-IL"/>
              <a:pPr/>
              <a:t>5</a:t>
            </a:fld>
            <a:endParaRPr lang="es-ES_tradnl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AA0-EB63-456B-9308-81F70B6BC547}" type="slidenum">
              <a:rPr lang="he-I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8264-1FEB-470D-96FD-BBF5E436C484}" type="slidenum">
              <a:rPr lang="he-I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D026-7512-4CD3-9D9C-5C41C0180E7F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9264-4B48-4CDB-AE6C-55DB24150717}" type="datetimeFigureOut">
              <a:rPr lang="he-IL" smtClean="0"/>
              <a:pPr/>
              <a:t>ב'/כסלו/תשע"א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5420-3A6B-4E9C-96C5-BADBF93A5B2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kin" TargetMode="External"/><Relationship Id="rId3" Type="http://schemas.openxmlformats.org/officeDocument/2006/relationships/hyperlink" Target="http://en.wikipedia.org/wiki/Domesticated" TargetMode="External"/><Relationship Id="rId7" Type="http://schemas.openxmlformats.org/officeDocument/2006/relationships/hyperlink" Target="http://en.wikipedia.org/wiki/Me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air" TargetMode="External"/><Relationship Id="rId5" Type="http://schemas.openxmlformats.org/officeDocument/2006/relationships/hyperlink" Target="http://en.wikipedia.org/wiki/Milk" TargetMode="External"/><Relationship Id="rId4" Type="http://schemas.openxmlformats.org/officeDocument/2006/relationships/hyperlink" Target="http://en.wikipedia.org/wiki/Tribe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mestic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en.wikipedia.org/wiki/Asia" TargetMode="External"/><Relationship Id="rId4" Type="http://schemas.openxmlformats.org/officeDocument/2006/relationships/hyperlink" Target="http://en.wikipedia.org/wiki/Wild_go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0" y="0"/>
            <a:ext cx="9324975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rgbClr val="FF33CC"/>
            </a:outer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09600" y="4521200"/>
            <a:ext cx="9067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85000"/>
              </a:lnSpc>
            </a:pPr>
            <a:r>
              <a:rPr lang="en-US" altLang="he-IL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Department of Physiology and Nutrition, Institute of Animal Science 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>
              <a:lnSpc>
                <a:spcPct val="85000"/>
              </a:lnSpc>
            </a:pP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>
              <a:lnSpc>
                <a:spcPct val="85000"/>
              </a:lnSpc>
            </a:pPr>
            <a:r>
              <a:rPr lang="en-US" altLang="he-IL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Agricultural Research Organization, The Volcani Center, </a:t>
            </a:r>
          </a:p>
          <a:p>
            <a:pPr algn="ctr" rtl="0">
              <a:lnSpc>
                <a:spcPct val="85000"/>
              </a:lnSpc>
            </a:pPr>
            <a:r>
              <a:rPr lang="en-US" altLang="he-IL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P.O. Box 6, Bet Dagan 50 250, Israel.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>
              <a:lnSpc>
                <a:spcPct val="85000"/>
              </a:lnSpc>
            </a:pPr>
            <a:endParaRPr lang="en-US" altLang="he-IL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>
              <a:lnSpc>
                <a:spcPct val="85000"/>
              </a:lnSpc>
            </a:pPr>
            <a:endParaRPr lang="en-US" altLang="he-IL" sz="1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63575" y="549275"/>
            <a:ext cx="8480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Principles of adaptation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goats 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life in harsh environments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971550" y="1836738"/>
            <a:ext cx="7777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Nissim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Silanikove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0135" name="Picture 23" descr="volcani logo-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2487613"/>
            <a:ext cx="1982787" cy="194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inai. Sinai, Egy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590465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5"/>
            <a:ext cx="46805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bra Tunecin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913438" cy="3721100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_tradnl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76250"/>
            <a:ext cx="49101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8850" y="2133600"/>
            <a:ext cx="7226300" cy="3240088"/>
          </a:xfrm>
          <a:noFill/>
          <a:ln/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92213" y="476250"/>
            <a:ext cx="6759575" cy="865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276475"/>
            <a:ext cx="4838700" cy="2566988"/>
          </a:xfrm>
          <a:noFill/>
          <a:ln/>
        </p:spPr>
      </p:pic>
      <p:pic>
        <p:nvPicPr>
          <p:cNvPr id="54277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14613" y="669925"/>
            <a:ext cx="3914775" cy="671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5825" y="2420938"/>
            <a:ext cx="7370763" cy="2592387"/>
          </a:xfrm>
          <a:noFill/>
          <a:ln/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692150"/>
            <a:ext cx="7010400" cy="865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dirty="0" smtClean="0"/>
              <a:t>Arterial Vs. Brain temperature in hydrated and dehydrated Bedouin goats</a:t>
            </a:r>
            <a:endParaRPr lang="he-IL" sz="3600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58326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 order to be sure what’s our goals are, we should know how we came to this point and where we stands now</a:t>
            </a:r>
            <a:r>
              <a:rPr lang="en-GB" sz="4000"/>
              <a:t> </a:t>
            </a:r>
            <a:endParaRPr lang="en-US" sz="40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18487" cy="4425950"/>
          </a:xfrm>
        </p:spPr>
        <p:txBody>
          <a:bodyPr/>
          <a:lstStyle/>
          <a:p>
            <a:pPr algn="l" rtl="0">
              <a:buFontTx/>
              <a:buNone/>
            </a:pPr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6113"/>
            <a:ext cx="30241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916113"/>
            <a:ext cx="19050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916113"/>
            <a:ext cx="29527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221163"/>
            <a:ext cx="2260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365625"/>
            <a:ext cx="3027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4221163"/>
            <a:ext cx="24479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פלישת אורנים לחור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1268413"/>
            <a:ext cx="84661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-26988"/>
            <a:ext cx="10287000" cy="1296988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CC00"/>
                </a:solidFill>
                <a:cs typeface="Times New Roman" pitchFamily="18" charset="0"/>
              </a:rPr>
              <a:t>The  Mediterranean woodland and pine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endParaRPr lang="en-US"/>
          </a:p>
        </p:txBody>
      </p:sp>
      <p:pic>
        <p:nvPicPr>
          <p:cNvPr id="82949" name="Picture 5" descr="blue bevel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8893175" cy="4721225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68313" y="0"/>
            <a:ext cx="8207375" cy="1412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Diet composition in goats grazing </a:t>
            </a:r>
            <a:b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on a Mediterranean woodland</a:t>
            </a: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-180975" y="1916113"/>
            <a:ext cx="10287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</a:pPr>
            <a:endParaRPr lang="he-IL" sz="2800">
              <a:solidFill>
                <a:schemeClr val="accent1"/>
              </a:solidFill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1646238" y="1887538"/>
            <a:ext cx="0" cy="36004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1484313" y="5343525"/>
            <a:ext cx="55102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stealth" w="lg" len="lg"/>
            <a:tailEnd type="non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 rot="16200000">
            <a:off x="-914400" y="3938588"/>
            <a:ext cx="3457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Content (%)</a:t>
            </a: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827338" y="5594350"/>
            <a:ext cx="3198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Time (250 days) 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971675" y="2679700"/>
            <a:ext cx="323850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075113" y="3111500"/>
            <a:ext cx="323850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886325" y="3327400"/>
            <a:ext cx="323850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6262688" y="2679700"/>
            <a:ext cx="323850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8820150" y="3500438"/>
            <a:ext cx="323850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1971675" y="4622800"/>
            <a:ext cx="323850" cy="2159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5776913" y="3327400"/>
            <a:ext cx="316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protien-diet</a:t>
            </a:r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2051050" y="3182938"/>
            <a:ext cx="161925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2617788" y="3255963"/>
            <a:ext cx="163512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>
            <a:off x="3267075" y="3471863"/>
            <a:ext cx="161925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>
            <a:off x="3832225" y="3687763"/>
            <a:ext cx="163513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7" name="AutoShape 23"/>
          <p:cNvSpPr>
            <a:spLocks noChangeArrowheads="1"/>
          </p:cNvSpPr>
          <p:nvPr/>
        </p:nvSpPr>
        <p:spPr bwMode="auto">
          <a:xfrm>
            <a:off x="4318000" y="3398838"/>
            <a:ext cx="163513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8" name="AutoShape 24"/>
          <p:cNvSpPr>
            <a:spLocks noChangeArrowheads="1"/>
          </p:cNvSpPr>
          <p:nvPr/>
        </p:nvSpPr>
        <p:spPr bwMode="auto">
          <a:xfrm>
            <a:off x="4967288" y="3471863"/>
            <a:ext cx="161925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6343650" y="2895600"/>
            <a:ext cx="161925" cy="287338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9063038" y="2060575"/>
            <a:ext cx="161925" cy="287338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1" name="AutoShape 27"/>
          <p:cNvSpPr>
            <a:spLocks noChangeArrowheads="1"/>
          </p:cNvSpPr>
          <p:nvPr/>
        </p:nvSpPr>
        <p:spPr bwMode="auto">
          <a:xfrm>
            <a:off x="4075113" y="3903663"/>
            <a:ext cx="163512" cy="287337"/>
          </a:xfrm>
          <a:prstGeom prst="diamond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5940425" y="1887538"/>
            <a:ext cx="315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protein-oak</a:t>
            </a:r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>
            <a:off x="4643438" y="2535238"/>
            <a:ext cx="161925" cy="287337"/>
          </a:xfrm>
          <a:prstGeom prst="diamond">
            <a:avLst/>
          </a:prstGeom>
          <a:solidFill>
            <a:srgbClr val="993366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4" name="AutoShape 30"/>
          <p:cNvSpPr>
            <a:spLocks noChangeArrowheads="1"/>
          </p:cNvSpPr>
          <p:nvPr/>
        </p:nvSpPr>
        <p:spPr bwMode="auto">
          <a:xfrm>
            <a:off x="8982075" y="2997200"/>
            <a:ext cx="161925" cy="287338"/>
          </a:xfrm>
          <a:prstGeom prst="diamond">
            <a:avLst/>
          </a:prstGeom>
          <a:solidFill>
            <a:srgbClr val="FF0000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>
            <a:off x="8982075" y="2492375"/>
            <a:ext cx="161925" cy="287338"/>
          </a:xfrm>
          <a:prstGeom prst="diamond">
            <a:avLst/>
          </a:prstGeom>
          <a:solidFill>
            <a:srgbClr val="993366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>
            <a:off x="6343650" y="3543300"/>
            <a:ext cx="161925" cy="287338"/>
          </a:xfrm>
          <a:prstGeom prst="diamond">
            <a:avLst/>
          </a:prstGeom>
          <a:solidFill>
            <a:srgbClr val="993366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7" name="AutoShape 33"/>
          <p:cNvSpPr>
            <a:spLocks noChangeArrowheads="1"/>
          </p:cNvSpPr>
          <p:nvPr/>
        </p:nvSpPr>
        <p:spPr bwMode="auto">
          <a:xfrm>
            <a:off x="5614988" y="3327400"/>
            <a:ext cx="161925" cy="287338"/>
          </a:xfrm>
          <a:prstGeom prst="diamond">
            <a:avLst/>
          </a:prstGeom>
          <a:solidFill>
            <a:srgbClr val="993366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8" name="AutoShape 34"/>
          <p:cNvSpPr>
            <a:spLocks noChangeArrowheads="1"/>
          </p:cNvSpPr>
          <p:nvPr/>
        </p:nvSpPr>
        <p:spPr bwMode="auto">
          <a:xfrm>
            <a:off x="5046663" y="2822575"/>
            <a:ext cx="163512" cy="287338"/>
          </a:xfrm>
          <a:prstGeom prst="diamond">
            <a:avLst/>
          </a:prstGeom>
          <a:solidFill>
            <a:srgbClr val="993366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>
            <a:off x="4724400" y="3182938"/>
            <a:ext cx="161925" cy="287337"/>
          </a:xfrm>
          <a:prstGeom prst="diamond">
            <a:avLst/>
          </a:prstGeom>
          <a:solidFill>
            <a:srgbClr val="FF0000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>
            <a:off x="5695950" y="3111500"/>
            <a:ext cx="161925" cy="287338"/>
          </a:xfrm>
          <a:prstGeom prst="diamond">
            <a:avLst/>
          </a:prstGeom>
          <a:solidFill>
            <a:srgbClr val="FF0000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1" name="AutoShape 37"/>
          <p:cNvSpPr>
            <a:spLocks noChangeArrowheads="1"/>
          </p:cNvSpPr>
          <p:nvPr/>
        </p:nvSpPr>
        <p:spPr bwMode="auto">
          <a:xfrm>
            <a:off x="6343650" y="2174875"/>
            <a:ext cx="161925" cy="287338"/>
          </a:xfrm>
          <a:prstGeom prst="diamond">
            <a:avLst/>
          </a:prstGeom>
          <a:solidFill>
            <a:srgbClr val="FF0000">
              <a:alpha val="8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8982075" y="4724400"/>
            <a:ext cx="323850" cy="2159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6265863" y="4622800"/>
            <a:ext cx="322262" cy="2159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4968875" y="4406900"/>
            <a:ext cx="322263" cy="2159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995738" y="4622800"/>
            <a:ext cx="322262" cy="2159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6" name="Oval 42"/>
          <p:cNvSpPr>
            <a:spLocks noChangeArrowheads="1"/>
          </p:cNvSpPr>
          <p:nvPr/>
        </p:nvSpPr>
        <p:spPr bwMode="auto">
          <a:xfrm>
            <a:off x="2538413" y="4406900"/>
            <a:ext cx="161925" cy="1444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7" name="Oval 43"/>
          <p:cNvSpPr>
            <a:spLocks noChangeArrowheads="1"/>
          </p:cNvSpPr>
          <p:nvPr/>
        </p:nvSpPr>
        <p:spPr bwMode="auto">
          <a:xfrm>
            <a:off x="2941638" y="4191000"/>
            <a:ext cx="161925" cy="1444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8" name="Oval 44"/>
          <p:cNvSpPr>
            <a:spLocks noChangeArrowheads="1"/>
          </p:cNvSpPr>
          <p:nvPr/>
        </p:nvSpPr>
        <p:spPr bwMode="auto">
          <a:xfrm>
            <a:off x="3346450" y="4046538"/>
            <a:ext cx="163513" cy="1444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89" name="Oval 45"/>
          <p:cNvSpPr>
            <a:spLocks noChangeArrowheads="1"/>
          </p:cNvSpPr>
          <p:nvPr/>
        </p:nvSpPr>
        <p:spPr bwMode="auto">
          <a:xfrm>
            <a:off x="3914775" y="4479925"/>
            <a:ext cx="161925" cy="1444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0" name="Oval 46"/>
          <p:cNvSpPr>
            <a:spLocks noChangeArrowheads="1"/>
          </p:cNvSpPr>
          <p:nvPr/>
        </p:nvSpPr>
        <p:spPr bwMode="auto">
          <a:xfrm>
            <a:off x="4643438" y="4551363"/>
            <a:ext cx="161925" cy="1444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1" name="Oval 47"/>
          <p:cNvSpPr>
            <a:spLocks noChangeArrowheads="1"/>
          </p:cNvSpPr>
          <p:nvPr/>
        </p:nvSpPr>
        <p:spPr bwMode="auto">
          <a:xfrm>
            <a:off x="4967288" y="3687763"/>
            <a:ext cx="161925" cy="1444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2" name="Oval 48"/>
          <p:cNvSpPr>
            <a:spLocks noChangeArrowheads="1"/>
          </p:cNvSpPr>
          <p:nvPr/>
        </p:nvSpPr>
        <p:spPr bwMode="auto">
          <a:xfrm>
            <a:off x="5614988" y="3830638"/>
            <a:ext cx="161925" cy="1444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3" name="Oval 49"/>
          <p:cNvSpPr>
            <a:spLocks noChangeArrowheads="1"/>
          </p:cNvSpPr>
          <p:nvPr/>
        </p:nvSpPr>
        <p:spPr bwMode="auto">
          <a:xfrm>
            <a:off x="6343650" y="3830638"/>
            <a:ext cx="161925" cy="1444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4" name="Oval 50"/>
          <p:cNvSpPr>
            <a:spLocks noChangeArrowheads="1"/>
          </p:cNvSpPr>
          <p:nvPr/>
        </p:nvSpPr>
        <p:spPr bwMode="auto">
          <a:xfrm>
            <a:off x="8982075" y="4437063"/>
            <a:ext cx="161925" cy="144462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5" name="Oval 51"/>
          <p:cNvSpPr>
            <a:spLocks noChangeArrowheads="1"/>
          </p:cNvSpPr>
          <p:nvPr/>
        </p:nvSpPr>
        <p:spPr bwMode="auto">
          <a:xfrm>
            <a:off x="4643438" y="5199063"/>
            <a:ext cx="161925" cy="144462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6" name="Oval 52"/>
          <p:cNvSpPr>
            <a:spLocks noChangeArrowheads="1"/>
          </p:cNvSpPr>
          <p:nvPr/>
        </p:nvSpPr>
        <p:spPr bwMode="auto">
          <a:xfrm>
            <a:off x="5048250" y="5054600"/>
            <a:ext cx="163513" cy="144463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7" name="Oval 53"/>
          <p:cNvSpPr>
            <a:spLocks noChangeArrowheads="1"/>
          </p:cNvSpPr>
          <p:nvPr/>
        </p:nvSpPr>
        <p:spPr bwMode="auto">
          <a:xfrm>
            <a:off x="5614988" y="4695825"/>
            <a:ext cx="161925" cy="144463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8" name="Oval 54"/>
          <p:cNvSpPr>
            <a:spLocks noChangeArrowheads="1"/>
          </p:cNvSpPr>
          <p:nvPr/>
        </p:nvSpPr>
        <p:spPr bwMode="auto">
          <a:xfrm>
            <a:off x="8982075" y="4005263"/>
            <a:ext cx="161925" cy="144462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2999" name="Text Box 55"/>
          <p:cNvSpPr txBox="1">
            <a:spLocks noChangeArrowheads="1"/>
          </p:cNvSpPr>
          <p:nvPr/>
        </p:nvSpPr>
        <p:spPr bwMode="auto">
          <a:xfrm>
            <a:off x="5940425" y="2822575"/>
            <a:ext cx="315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protein-ramn.</a:t>
            </a:r>
          </a:p>
        </p:txBody>
      </p:sp>
      <p:sp>
        <p:nvSpPr>
          <p:cNvPr id="83000" name="Text Box 56"/>
          <p:cNvSpPr txBox="1">
            <a:spLocks noChangeArrowheads="1"/>
          </p:cNvSpPr>
          <p:nvPr/>
        </p:nvSpPr>
        <p:spPr bwMode="auto">
          <a:xfrm>
            <a:off x="5940425" y="2390775"/>
            <a:ext cx="315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protein-herb.</a:t>
            </a:r>
          </a:p>
        </p:txBody>
      </p:sp>
      <p:sp>
        <p:nvSpPr>
          <p:cNvPr id="83001" name="Text Box 57"/>
          <p:cNvSpPr txBox="1">
            <a:spLocks noChangeArrowheads="1"/>
          </p:cNvSpPr>
          <p:nvPr/>
        </p:nvSpPr>
        <p:spPr bwMode="auto">
          <a:xfrm>
            <a:off x="5857875" y="3878263"/>
            <a:ext cx="315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tannin-ramn.</a:t>
            </a:r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5776913" y="4598988"/>
            <a:ext cx="316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tannin-diet</a:t>
            </a:r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5776913" y="4238625"/>
            <a:ext cx="316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tannin-oak</a:t>
            </a:r>
          </a:p>
        </p:txBody>
      </p:sp>
      <p:sp>
        <p:nvSpPr>
          <p:cNvPr id="83004" name="Line 60"/>
          <p:cNvSpPr>
            <a:spLocks noChangeShapeType="1"/>
          </p:cNvSpPr>
          <p:nvPr/>
        </p:nvSpPr>
        <p:spPr bwMode="auto">
          <a:xfrm flipV="1">
            <a:off x="1565275" y="4479925"/>
            <a:ext cx="161925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3005" name="Text Box 61"/>
          <p:cNvSpPr txBox="1">
            <a:spLocks noChangeArrowheads="1"/>
          </p:cNvSpPr>
          <p:nvPr/>
        </p:nvSpPr>
        <p:spPr bwMode="auto">
          <a:xfrm>
            <a:off x="1133475" y="4264025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 flipV="1">
            <a:off x="1565275" y="2751138"/>
            <a:ext cx="161925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3007" name="Text Box 63"/>
          <p:cNvSpPr txBox="1">
            <a:spLocks noChangeArrowheads="1"/>
          </p:cNvSpPr>
          <p:nvPr/>
        </p:nvSpPr>
        <p:spPr bwMode="auto">
          <a:xfrm>
            <a:off x="990600" y="3398838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  <p:sp>
        <p:nvSpPr>
          <p:cNvPr id="83008" name="Text Box 64"/>
          <p:cNvSpPr txBox="1">
            <a:spLocks noChangeArrowheads="1"/>
          </p:cNvSpPr>
          <p:nvPr/>
        </p:nvSpPr>
        <p:spPr bwMode="auto">
          <a:xfrm>
            <a:off x="990600" y="2535238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</a:p>
        </p:txBody>
      </p:sp>
      <p:sp>
        <p:nvSpPr>
          <p:cNvPr id="83009" name="Line 65"/>
          <p:cNvSpPr>
            <a:spLocks noChangeShapeType="1"/>
          </p:cNvSpPr>
          <p:nvPr/>
        </p:nvSpPr>
        <p:spPr bwMode="auto">
          <a:xfrm flipV="1">
            <a:off x="1565275" y="3614738"/>
            <a:ext cx="161925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3" grpId="0" animBg="1"/>
      <p:bldP spid="82954" grpId="0"/>
      <p:bldP spid="82955" grpId="0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 animBg="1"/>
      <p:bldP spid="82970" grpId="0" animBg="1"/>
      <p:bldP spid="82971" grpId="0" animBg="1"/>
      <p:bldP spid="82972" grpId="0"/>
      <p:bldP spid="82973" grpId="0" animBg="1"/>
      <p:bldP spid="82974" grpId="0" animBg="1"/>
      <p:bldP spid="82975" grpId="0" animBg="1"/>
      <p:bldP spid="82976" grpId="0" animBg="1"/>
      <p:bldP spid="82977" grpId="0" animBg="1"/>
      <p:bldP spid="82978" grpId="0" animBg="1"/>
      <p:bldP spid="82979" grpId="0" animBg="1"/>
      <p:bldP spid="82980" grpId="0" animBg="1"/>
      <p:bldP spid="82981" grpId="0" animBg="1"/>
      <p:bldP spid="82982" grpId="0" animBg="1"/>
      <p:bldP spid="82983" grpId="0" animBg="1"/>
      <p:bldP spid="82984" grpId="0" animBg="1"/>
      <p:bldP spid="82985" grpId="0" animBg="1"/>
      <p:bldP spid="82986" grpId="0" animBg="1"/>
      <p:bldP spid="82987" grpId="0" animBg="1"/>
      <p:bldP spid="82988" grpId="0" animBg="1"/>
      <p:bldP spid="82989" grpId="0" animBg="1"/>
      <p:bldP spid="82990" grpId="0" animBg="1"/>
      <p:bldP spid="82991" grpId="0" animBg="1"/>
      <p:bldP spid="82992" grpId="0" animBg="1"/>
      <p:bldP spid="82993" grpId="0" animBg="1"/>
      <p:bldP spid="82994" grpId="0" animBg="1"/>
      <p:bldP spid="82995" grpId="0" animBg="1"/>
      <p:bldP spid="82996" grpId="0" animBg="1"/>
      <p:bldP spid="82997" grpId="0" animBg="1"/>
      <p:bldP spid="82998" grpId="0" animBg="1"/>
      <p:bldP spid="82999" grpId="0"/>
      <p:bldP spid="83000" grpId="0"/>
      <p:bldP spid="83001" grpId="0"/>
      <p:bldP spid="83002" grpId="0"/>
      <p:bldP spid="83003" grpId="0"/>
      <p:bldP spid="83004" grpId="0" animBg="1"/>
      <p:bldP spid="83005" grpId="0"/>
      <p:bldP spid="83006" grpId="0" animBg="1"/>
      <p:bldP spid="83007" grpId="0"/>
      <p:bldP spid="83008" grpId="0"/>
      <p:bldP spid="830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924175"/>
            <a:ext cx="7947025" cy="1368425"/>
          </a:xfrm>
          <a:noFill/>
          <a:ln/>
        </p:spPr>
      </p:pic>
      <p:pic>
        <p:nvPicPr>
          <p:cNvPr id="5530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8000" y="404813"/>
            <a:ext cx="8126413" cy="603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Principles of adaptations to harsh environment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000">
                <a:solidFill>
                  <a:schemeClr val="hlink"/>
                </a:solidFill>
              </a:rPr>
              <a:t>The strain</a:t>
            </a:r>
            <a:r>
              <a:rPr lang="en-US" sz="2000"/>
              <a:t>: heat and radiation</a:t>
            </a:r>
          </a:p>
          <a:p>
            <a:pPr algn="l" rtl="0"/>
            <a:r>
              <a:rPr lang="en-US" sz="2000">
                <a:solidFill>
                  <a:schemeClr val="accent2"/>
                </a:solidFill>
              </a:rPr>
              <a:t>The adaptation</a:t>
            </a:r>
            <a:r>
              <a:rPr lang="en-US" sz="2000"/>
              <a:t>: physiological and behavioral thermoregulation</a:t>
            </a:r>
          </a:p>
          <a:p>
            <a:pPr algn="l" rtl="0"/>
            <a:endParaRPr lang="en-US" sz="2000"/>
          </a:p>
          <a:p>
            <a:pPr algn="l" rtl="0"/>
            <a:r>
              <a:rPr lang="en-US" sz="2000">
                <a:solidFill>
                  <a:schemeClr val="hlink"/>
                </a:solidFill>
              </a:rPr>
              <a:t>The strain: </a:t>
            </a:r>
            <a:r>
              <a:rPr lang="en-US" sz="2000"/>
              <a:t>Shortage in water</a:t>
            </a:r>
            <a:endParaRPr lang="he-IL" sz="2000"/>
          </a:p>
          <a:p>
            <a:pPr algn="l" rtl="0"/>
            <a:r>
              <a:rPr lang="en-US" sz="2000">
                <a:solidFill>
                  <a:schemeClr val="accent2"/>
                </a:solidFill>
              </a:rPr>
              <a:t>The adaptation</a:t>
            </a:r>
            <a:r>
              <a:rPr lang="he-IL" sz="2000">
                <a:solidFill>
                  <a:schemeClr val="accent2"/>
                </a:solidFill>
              </a:rPr>
              <a:t>:</a:t>
            </a:r>
            <a:r>
              <a:rPr lang="en-US" sz="2000"/>
              <a:t>Low requirement, a capacity to endure severe dehydration and rapid rehydration</a:t>
            </a:r>
            <a:endParaRPr lang="he-IL" sz="2000"/>
          </a:p>
          <a:p>
            <a:pPr algn="l" rtl="0"/>
            <a:endParaRPr lang="he-IL" sz="2000"/>
          </a:p>
          <a:p>
            <a:pPr algn="l" rtl="0"/>
            <a:r>
              <a:rPr lang="en-US" sz="2000">
                <a:solidFill>
                  <a:schemeClr val="hlink"/>
                </a:solidFill>
              </a:rPr>
              <a:t>The strain: </a:t>
            </a:r>
            <a:r>
              <a:rPr lang="en-US" sz="2000"/>
              <a:t>Shortage of energy protein and essential nutrients</a:t>
            </a:r>
            <a:endParaRPr lang="he-IL" sz="2000"/>
          </a:p>
          <a:p>
            <a:pPr algn="l" rtl="0"/>
            <a:r>
              <a:rPr lang="en-US" sz="2000">
                <a:solidFill>
                  <a:schemeClr val="accent2"/>
                </a:solidFill>
              </a:rPr>
              <a:t>The adaptation</a:t>
            </a:r>
            <a:r>
              <a:rPr lang="he-IL" sz="2000">
                <a:solidFill>
                  <a:schemeClr val="accent2"/>
                </a:solidFill>
              </a:rPr>
              <a:t>:</a:t>
            </a:r>
            <a:r>
              <a:rPr lang="en-US" sz="2000"/>
              <a:t>Small body size, low and variable metabolic requirements, superior digestive capacity, efficient use of key metabolites (recycling), skilful grazing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Environment or genotype?</a:t>
            </a:r>
            <a:r>
              <a:rPr lang="he-IL"/>
              <a:t> </a:t>
            </a:r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/>
              <a:t>To optimize productivity it is necessary to study both factors: modification of components of the environment and genetic differences in response to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2800"/>
              <a:t>Goats seem to have been first </a:t>
            </a:r>
            <a:r>
              <a:rPr lang="en-US" sz="2800">
                <a:hlinkClick r:id="rId3" tooltip="Domesticated"/>
              </a:rPr>
              <a:t>domesticated</a:t>
            </a:r>
            <a:r>
              <a:rPr lang="en-US" sz="2800"/>
              <a:t> roughly </a:t>
            </a:r>
            <a:r>
              <a:rPr lang="en-US" sz="2800">
                <a:solidFill>
                  <a:schemeClr val="accent2"/>
                </a:solidFill>
              </a:rPr>
              <a:t>10,000</a:t>
            </a:r>
            <a:r>
              <a:rPr lang="en-US" sz="2800"/>
              <a:t> years ago in </a:t>
            </a:r>
            <a:r>
              <a:rPr lang="en-US" sz="2800">
                <a:solidFill>
                  <a:schemeClr val="hlink"/>
                </a:solidFill>
              </a:rPr>
              <a:t>Asia Minor, Persia and Pakistan</a:t>
            </a:r>
            <a:r>
              <a:rPr lang="en-US" sz="4000">
                <a:solidFill>
                  <a:schemeClr val="hlink"/>
                </a:solidFill>
              </a:rPr>
              <a:t/>
            </a:r>
            <a:br>
              <a:rPr lang="en-US" sz="4000">
                <a:solidFill>
                  <a:schemeClr val="hlink"/>
                </a:solidFill>
              </a:rPr>
            </a:br>
            <a:endParaRPr lang="en-US" sz="4000">
              <a:solidFill>
                <a:schemeClr val="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Ancient cultures and </a:t>
            </a:r>
            <a:r>
              <a:rPr lang="en-US">
                <a:hlinkClick r:id="rId4" tooltip="Tribe"/>
              </a:rPr>
              <a:t>tribes</a:t>
            </a:r>
            <a:r>
              <a:rPr lang="en-US"/>
              <a:t> began to keep them for easy access to </a:t>
            </a:r>
            <a:r>
              <a:rPr lang="en-US">
                <a:hlinkClick r:id="rId5" tooltip="Milk"/>
              </a:rPr>
              <a:t>milk</a:t>
            </a:r>
            <a:r>
              <a:rPr lang="en-US"/>
              <a:t>, </a:t>
            </a:r>
            <a:r>
              <a:rPr lang="en-US">
                <a:hlinkClick r:id="rId6" tooltip="Hair"/>
              </a:rPr>
              <a:t>hair</a:t>
            </a:r>
            <a:r>
              <a:rPr lang="en-US"/>
              <a:t>, </a:t>
            </a:r>
            <a:r>
              <a:rPr lang="en-US">
                <a:hlinkClick r:id="rId7" tooltip="Meat"/>
              </a:rPr>
              <a:t>meat</a:t>
            </a:r>
            <a:r>
              <a:rPr lang="en-US"/>
              <a:t>, and </a:t>
            </a:r>
            <a:r>
              <a:rPr lang="en-US">
                <a:hlinkClick r:id="rId8" tooltip="Skin"/>
              </a:rPr>
              <a:t>skins</a:t>
            </a:r>
            <a:r>
              <a:rPr lang="en-US"/>
              <a:t>. This methods are utilized today</a:t>
            </a:r>
          </a:p>
          <a:p>
            <a:pPr algn="l" rtl="0">
              <a:buFontTx/>
              <a:buNone/>
            </a:pPr>
            <a:endParaRPr lang="en-US"/>
          </a:p>
        </p:txBody>
      </p:sp>
      <p:pic>
        <p:nvPicPr>
          <p:cNvPr id="13319" name="Picture 7" descr="160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3141663"/>
            <a:ext cx="48768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2800"/>
              <a:t>The </a:t>
            </a:r>
            <a:r>
              <a:rPr lang="en-US" sz="2800" b="1"/>
              <a:t>domestic goat</a:t>
            </a:r>
            <a:r>
              <a:rPr lang="en-US" sz="2800"/>
              <a:t> (</a:t>
            </a:r>
            <a:r>
              <a:rPr lang="en-US" sz="2800" b="1" i="1"/>
              <a:t>Capra aegagrus hircus</a:t>
            </a:r>
            <a:r>
              <a:rPr lang="en-US" sz="2800"/>
              <a:t>) is a </a:t>
            </a:r>
            <a:r>
              <a:rPr lang="en-US" sz="2800">
                <a:hlinkClick r:id="rId3" tooltip="Domesticated"/>
              </a:rPr>
              <a:t>domesticated</a:t>
            </a:r>
            <a:r>
              <a:rPr lang="en-US" sz="2800"/>
              <a:t> subspecies of the </a:t>
            </a:r>
            <a:r>
              <a:rPr lang="en-US" sz="2800">
                <a:hlinkClick r:id="rId4" tooltip="Wild goat"/>
              </a:rPr>
              <a:t>wild goat</a:t>
            </a:r>
            <a:r>
              <a:rPr lang="en-US" sz="2800"/>
              <a:t> of southwest </a:t>
            </a:r>
            <a:r>
              <a:rPr lang="en-US" sz="2800">
                <a:hlinkClick r:id="rId5" tooltip="Asia"/>
              </a:rPr>
              <a:t>Asia</a:t>
            </a:r>
            <a:r>
              <a:rPr lang="en-US" sz="2800"/>
              <a:t> 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b="1"/>
              <a:t>Markhor (Wilde goat from Pakistan)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4340" name="Picture 4" descr="304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2924175"/>
            <a:ext cx="487680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r="3651" b="5438"/>
          <a:stretch>
            <a:fillRect/>
          </a:stretch>
        </p:blipFill>
        <p:spPr bwMode="auto">
          <a:xfrm>
            <a:off x="1187450" y="2466975"/>
            <a:ext cx="32400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04813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Goats ancestors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49725"/>
            <a:ext cx="16017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836613"/>
            <a:ext cx="2736850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mapa"/>
          <p:cNvPicPr>
            <a:picLocks noChangeAspect="1" noChangeArrowheads="1"/>
          </p:cNvPicPr>
          <p:nvPr/>
        </p:nvPicPr>
        <p:blipFill>
          <a:blip r:embed="rId3" cstate="print"/>
          <a:srcRect l="5122" r="7791" b="3206"/>
          <a:stretch>
            <a:fillRect/>
          </a:stretch>
        </p:blipFill>
        <p:spPr bwMode="auto">
          <a:xfrm>
            <a:off x="2362200" y="228600"/>
            <a:ext cx="4572000" cy="6400800"/>
          </a:xfrm>
          <a:prstGeom prst="rect">
            <a:avLst/>
          </a:prstGeom>
          <a:noFill/>
        </p:spPr>
      </p:pic>
      <p:sp>
        <p:nvSpPr>
          <p:cNvPr id="211971" name="Line 3"/>
          <p:cNvSpPr>
            <a:spLocks noChangeShapeType="1"/>
          </p:cNvSpPr>
          <p:nvPr/>
        </p:nvSpPr>
        <p:spPr bwMode="auto">
          <a:xfrm rot="2613879" flipH="1">
            <a:off x="6400800" y="1981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 rot="326895" flipH="1">
            <a:off x="5867400" y="2517775"/>
            <a:ext cx="147638" cy="47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 flipH="1">
            <a:off x="5562600" y="26670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5867400" y="2133600"/>
            <a:ext cx="533400" cy="4572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H="1">
            <a:off x="5029200" y="2819400"/>
            <a:ext cx="228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H="1">
            <a:off x="4267200" y="28956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3581400" y="2590800"/>
            <a:ext cx="533400" cy="4572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uchas cabras"/>
          <p:cNvPicPr>
            <a:picLocks noChangeAspect="1" noChangeArrowheads="1"/>
          </p:cNvPicPr>
          <p:nvPr/>
        </p:nvPicPr>
        <p:blipFill>
          <a:blip r:embed="rId3" cstate="print"/>
          <a:srcRect l="39433" t="29944" b="16574"/>
          <a:stretch>
            <a:fillRect/>
          </a:stretch>
        </p:blipFill>
        <p:spPr bwMode="auto">
          <a:xfrm>
            <a:off x="1828800" y="2286000"/>
            <a:ext cx="5643563" cy="3381375"/>
          </a:xfrm>
          <a:prstGeom prst="rect">
            <a:avLst/>
          </a:prstGeom>
          <a:noFill/>
        </p:spPr>
      </p:pic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3505200" y="2971800"/>
            <a:ext cx="19812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19400" y="129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solidFill>
                  <a:srgbClr val="FF9900"/>
                </a:solidFill>
              </a:rPr>
              <a:t>Criolla (Argentina) herd</a:t>
            </a:r>
          </a:p>
        </p:txBody>
      </p:sp>
      <p:pic>
        <p:nvPicPr>
          <p:cNvPr id="81925" name="Picture 5" descr="Palme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1193800" cy="1295400"/>
          </a:xfrm>
          <a:prstGeom prst="rect">
            <a:avLst/>
          </a:prstGeom>
          <a:noFill/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6172200" y="2743200"/>
            <a:ext cx="1295400" cy="12954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habuz, at the beginning of the dune 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4087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6082" name="Picture 2" descr="Nomad's tent from the out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806489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320</Words>
  <Application>Microsoft Office PowerPoint</Application>
  <PresentationFormat>On-screen Show (4:3)</PresentationFormat>
  <Paragraphs>63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In order to be sure what’s our goals are, we should know how we came to this point and where we stands now </vt:lpstr>
      <vt:lpstr>Goats seem to have been first domesticated roughly 10,000 years ago in Asia Minor, Persia and Pakistan </vt:lpstr>
      <vt:lpstr>The domestic goat (Capra aegagrus hircus) is a domesticated subspecies of the wild goat of southwest Asia 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Arterial Vs. Brain temperature in hydrated and dehydrated Bedouin goats</vt:lpstr>
      <vt:lpstr>Slide 20</vt:lpstr>
      <vt:lpstr>Slide 21</vt:lpstr>
      <vt:lpstr>Slide 22</vt:lpstr>
      <vt:lpstr>Principles of adaptations to harsh environment</vt:lpstr>
      <vt:lpstr>Environment or genotype? </vt:lpstr>
    </vt:vector>
  </TitlesOfParts>
  <Company>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silanikove</dc:creator>
  <cp:lastModifiedBy>silanikove</cp:lastModifiedBy>
  <cp:revision>25</cp:revision>
  <dcterms:created xsi:type="dcterms:W3CDTF">2010-11-09T10:17:59Z</dcterms:created>
  <dcterms:modified xsi:type="dcterms:W3CDTF">2010-11-09T14:04:33Z</dcterms:modified>
</cp:coreProperties>
</file>